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76" r:id="rId6"/>
    <p:sldId id="260" r:id="rId7"/>
    <p:sldId id="267" r:id="rId8"/>
    <p:sldId id="268" r:id="rId9"/>
    <p:sldId id="262" r:id="rId10"/>
    <p:sldId id="264" r:id="rId11"/>
    <p:sldId id="277" r:id="rId12"/>
    <p:sldId id="274" r:id="rId13"/>
    <p:sldId id="279" r:id="rId14"/>
    <p:sldId id="278" r:id="rId15"/>
    <p:sldId id="280" r:id="rId16"/>
    <p:sldId id="281" r:id="rId17"/>
    <p:sldId id="282" r:id="rId18"/>
    <p:sldId id="283" r:id="rId19"/>
    <p:sldId id="265" r:id="rId20"/>
    <p:sldId id="284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04799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O</a:t>
            </a:r>
            <a:r>
              <a:rPr lang="el-GR" dirty="0" smtClean="0"/>
              <a:t>ι μικρές στιγμές της καθημερινότητας μας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είναι πράγματι μικρές;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sz="3100" dirty="0" smtClean="0"/>
              <a:t>Δήμητρα Σταύρου </a:t>
            </a:r>
            <a:br>
              <a:rPr lang="el-GR" sz="3100" dirty="0" smtClean="0"/>
            </a:br>
            <a:r>
              <a:rPr lang="el-GR" sz="3100" dirty="0" smtClean="0"/>
              <a:t>Ψυχολόγος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l-GR" sz="3100" dirty="0"/>
          </a:p>
        </p:txBody>
      </p:sp>
    </p:spTree>
    <p:extLst>
      <p:ext uri="{BB962C8B-B14F-4D97-AF65-F5344CB8AC3E}">
        <p14:creationId xmlns:p14="http://schemas.microsoft.com/office/powerpoint/2010/main" val="4259023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111" y="1905000"/>
            <a:ext cx="4803887" cy="437921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9296400" cy="1428383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C00000"/>
                </a:solidFill>
              </a:rPr>
              <a:t>Τα διαφορετικά μοντέλα καθημερινότητας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l-GR" sz="3600" dirty="0" smtClean="0">
                <a:solidFill>
                  <a:srgbClr val="C00000"/>
                </a:solidFill>
              </a:rPr>
              <a:t>καθορίζουν:</a:t>
            </a:r>
            <a:endParaRPr lang="el-GR" sz="36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b="1" dirty="0" smtClean="0">
                <a:solidFill>
                  <a:srgbClr val="FF0000"/>
                </a:solidFill>
              </a:rPr>
              <a:t>την ταυτότητα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το στυλ ζωής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τις επιλογές μας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1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μικρές στιγμές της ρουτίνας μας περνούν από γενιά σε γενιά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1330111"/>
            <a:ext cx="7202170" cy="46134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</a:t>
            </a:r>
            <a:r>
              <a:rPr lang="el-GR" b="1" dirty="0" smtClean="0">
                <a:solidFill>
                  <a:srgbClr val="7030A0"/>
                </a:solidFill>
              </a:rPr>
              <a:t>και διαμορφώνουν τον τρόπο ζωής</a:t>
            </a:r>
            <a:endParaRPr lang="el-G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b="1" dirty="0" smtClean="0">
              <a:solidFill>
                <a:srgbClr val="7030A0"/>
              </a:solidFill>
            </a:endParaRPr>
          </a:p>
          <a:p>
            <a:endParaRPr lang="el-GR" b="1" dirty="0">
              <a:solidFill>
                <a:srgbClr val="7030A0"/>
              </a:solidFill>
            </a:endParaRPr>
          </a:p>
          <a:p>
            <a:pPr algn="ctr"/>
            <a:r>
              <a:rPr lang="el-GR" b="1" dirty="0" smtClean="0">
                <a:solidFill>
                  <a:srgbClr val="7030A0"/>
                </a:solidFill>
              </a:rPr>
              <a:t>τον δικό μας (σήμερα)</a:t>
            </a:r>
          </a:p>
          <a:p>
            <a:pPr algn="ctr"/>
            <a:r>
              <a:rPr lang="el-GR" b="1" dirty="0" smtClean="0">
                <a:solidFill>
                  <a:srgbClr val="7030A0"/>
                </a:solidFill>
              </a:rPr>
              <a:t>Των παιδιών μας (σήμερα)</a:t>
            </a:r>
          </a:p>
          <a:p>
            <a:pPr algn="ctr"/>
            <a:r>
              <a:rPr lang="el-GR" b="1" dirty="0" smtClean="0">
                <a:solidFill>
                  <a:srgbClr val="7030A0"/>
                </a:solidFill>
              </a:rPr>
              <a:t>Των εγγονιών μας (αύριο).</a:t>
            </a:r>
            <a:endParaRPr lang="el-G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12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Δηλαδή…</a:t>
            </a:r>
            <a:br>
              <a:rPr lang="el-GR" dirty="0" smtClean="0"/>
            </a:br>
            <a:r>
              <a:rPr lang="el-GR" dirty="0" smtClean="0"/>
              <a:t> αναπαράγουμε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Το οικείο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Ανεξάρτητα από το ωφέλιμο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2942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ποιο είναι το ωφέλιμο;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315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4203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Οι δραστηριότητες της καθημερινότητας που σχετίζονται με ικανοποίηση είναι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l-GR" dirty="0" smtClean="0"/>
              <a:t>Η ύπαρξη ουσιαστικών ανθρώπινων σχέσεων</a:t>
            </a:r>
          </a:p>
          <a:p>
            <a:r>
              <a:rPr lang="el-GR" dirty="0" smtClean="0"/>
              <a:t>Η ύπαρξη ελεύθερου χρόνου για περισσότερη κοινωνική επαφή με τους αγαπημένους μας</a:t>
            </a:r>
          </a:p>
          <a:p>
            <a:r>
              <a:rPr lang="el-GR" dirty="0" smtClean="0"/>
              <a:t>Σχετικές με το «μαζί», με το «εμείς»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7806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Πράξεις που μας κάνουν ευτυχισμένους μέσα στη μέρα</a:t>
            </a:r>
            <a:endParaRPr lang="el-G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582" y="1600200"/>
            <a:ext cx="73748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8986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Κι αν κάτι άλλαζε στην καθημερινότητα αυτό θα ήταν:</a:t>
            </a:r>
            <a:endParaRPr lang="el-G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582" y="1600200"/>
            <a:ext cx="73748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2264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Αντικείμενα της καθημερινότητας προσαρμόζονται αλλά και σχετίζονται με τον τρόπο ζωής μας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64" y="1752600"/>
            <a:ext cx="5315671" cy="4373563"/>
          </a:xfrm>
        </p:spPr>
      </p:pic>
    </p:spTree>
    <p:extLst>
      <p:ext uri="{BB962C8B-B14F-4D97-AF65-F5344CB8AC3E}">
        <p14:creationId xmlns:p14="http://schemas.microsoft.com/office/powerpoint/2010/main" val="2907008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ίδιο γίνεται και με την επιλογή των προϊόντων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90" y="1524001"/>
            <a:ext cx="7553710" cy="3733799"/>
          </a:xfrm>
        </p:spPr>
      </p:pic>
    </p:spTree>
    <p:extLst>
      <p:ext uri="{BB962C8B-B14F-4D97-AF65-F5344CB8AC3E}">
        <p14:creationId xmlns:p14="http://schemas.microsoft.com/office/powerpoint/2010/main" val="2552028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μικρά μεγάλα της ρουτίνας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Είτε στο ρόλο της μητέρας, είτε στον ρόλο της κόρης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Αναγνωρίζετε </a:t>
            </a:r>
            <a:r>
              <a:rPr lang="el-GR" dirty="0"/>
              <a:t>τον εαυτό σας σε κάποια από αυτές τις εικόνες;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0486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 στυλ ζωής μας και πώς το υιοθετούν τα παιδιά μας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l-GR" dirty="0" smtClean="0"/>
              <a:t>Μάθηση: Ο ρόλος της σχέσης στη μάθηση  (Βιγκότσκι)</a:t>
            </a:r>
          </a:p>
          <a:p>
            <a:r>
              <a:rPr lang="el-GR" dirty="0" smtClean="0"/>
              <a:t>Η Διαμόρφωση γούστου και του τρόπου ζωής μέσα από την κοινωνικοποίηση (</a:t>
            </a:r>
            <a:r>
              <a:rPr lang="en-US" dirty="0" smtClean="0"/>
              <a:t>Bourdieu</a:t>
            </a:r>
            <a:r>
              <a:rPr lang="el-GR" dirty="0"/>
              <a:t>)</a:t>
            </a:r>
            <a:endParaRPr lang="en-US" dirty="0" smtClean="0"/>
          </a:p>
          <a:p>
            <a:r>
              <a:rPr lang="fr-FR" dirty="0" smtClean="0"/>
              <a:t>O </a:t>
            </a:r>
            <a:r>
              <a:rPr lang="el-GR" dirty="0" smtClean="0"/>
              <a:t>ρόλος του δικτύου στην εξάπλωση μίας συμπεριφοράς (Χρηστάκης)</a:t>
            </a:r>
          </a:p>
        </p:txBody>
      </p:sp>
    </p:spTree>
    <p:extLst>
      <p:ext uri="{BB962C8B-B14F-4D97-AF65-F5344CB8AC3E}">
        <p14:creationId xmlns:p14="http://schemas.microsoft.com/office/powerpoint/2010/main" val="3578840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Σκεφτείτε λίγο τις παρακάτω ερωτήσεις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Πώς τα υιοθετήσατε;</a:t>
            </a:r>
          </a:p>
          <a:p>
            <a:r>
              <a:rPr lang="el-GR" dirty="0" smtClean="0"/>
              <a:t>Τα περνάτε στα παιδιά σας; </a:t>
            </a:r>
          </a:p>
          <a:p>
            <a:r>
              <a:rPr lang="el-GR" dirty="0" smtClean="0"/>
              <a:t>Υπάρχει κάποια διαφοροποίηση;</a:t>
            </a:r>
          </a:p>
          <a:p>
            <a:r>
              <a:rPr lang="el-GR" dirty="0" smtClean="0"/>
              <a:t>Ποιες είναι οι δικές σας ιδιωτικές καθημερινές τελετουργίες που πιστεύετε ότι εντυπώνονται στη μνήμη των παιδιών σας;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593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672"/>
            <a:ext cx="9144000" cy="6858001"/>
          </a:xfrm>
        </p:spPr>
      </p:pic>
      <p:sp>
        <p:nvSpPr>
          <p:cNvPr id="7" name="TextBox 6"/>
          <p:cNvSpPr txBox="1"/>
          <p:nvPr/>
        </p:nvSpPr>
        <p:spPr>
          <a:xfrm>
            <a:off x="-152400" y="1524000"/>
            <a:ext cx="922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12 Μαΐου </a:t>
            </a:r>
            <a:endParaRPr lang="el-GR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algn="ctr"/>
            <a:endParaRPr lang="el-GR" sz="54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algn="ctr"/>
            <a:r>
              <a:rPr lang="el-GR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Χρόνια πολλά </a:t>
            </a:r>
          </a:p>
          <a:p>
            <a:pPr algn="ctr"/>
            <a:r>
              <a:rPr lang="el-GR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σε όλες τις μανούλες</a:t>
            </a:r>
          </a:p>
          <a:p>
            <a:pPr algn="ctr"/>
            <a:r>
              <a:rPr lang="el-GR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τ</a:t>
            </a:r>
            <a:r>
              <a:rPr lang="el-GR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ου κόσμου!</a:t>
            </a:r>
            <a:r>
              <a:rPr lang="el-G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!</a:t>
            </a:r>
            <a:endParaRPr lang="el-GR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89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Οι θετικές όψεις της ρουτίνας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7543800" cy="4842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Οργανώνει τη ζωή στην καθημερινότητα (Τάξη).</a:t>
            </a:r>
          </a:p>
          <a:p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Η ρουτίνα κάνει τις μέρες μας να μοιάζουν </a:t>
            </a:r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(οικειότητα).</a:t>
            </a:r>
          </a:p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Σημαίνει επαναληπτικότητα και σταθερότητα μέσα στον χρόνο. </a:t>
            </a:r>
          </a:p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Ξεγελά τον χρόνο</a:t>
            </a:r>
          </a:p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Συμβάλλει στο αίσθημα ασφάλειας.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517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ρουτίνα απαρτίζεται από συνήθειες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/>
              <a:t>Απαρτίζεται από μικρά πράγματα, </a:t>
            </a:r>
            <a:r>
              <a:rPr lang="el-GR" dirty="0" smtClean="0"/>
              <a:t>τις μικρές προσωπικές τελετουργίες, τις συνήθειες….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29000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1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Να πώς περνούμε οι περισσότεροι Έλληνες σήμερα τον καθημερινό χρόνο μας</a:t>
            </a:r>
            <a:endParaRPr lang="el-GR" dirty="0"/>
          </a:p>
        </p:txBody>
      </p:sp>
      <p:pic>
        <p:nvPicPr>
          <p:cNvPr id="7" name="Picture Placeholder 6"/>
          <p:cNvPicPr>
            <a:picLocks noGrp="1"/>
          </p:cNvPicPr>
          <p:nvPr>
            <p:ph idx="1"/>
          </p:nvPr>
        </p:nvPicPr>
        <p:blipFill>
          <a:blip r:embed="rId2" cstate="print"/>
          <a:srcRect l="4466" r="4466"/>
          <a:stretch>
            <a:fillRect/>
          </a:stretch>
        </p:blipFill>
        <p:spPr bwMode="auto">
          <a:xfrm>
            <a:off x="1554658" y="1600200"/>
            <a:ext cx="60346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480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δύναμη της καθημερινότητας στην Ελλάδα από την έρευνα της </a:t>
            </a:r>
            <a:r>
              <a:rPr lang="en-US" dirty="0" smtClean="0"/>
              <a:t>P &amp; G</a:t>
            </a:r>
            <a:endParaRPr lang="el-G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582" y="1600200"/>
            <a:ext cx="73748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864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Έτσι, ο τρόπος ζωής των παιδιών διαμορφώνεται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350019"/>
            <a:ext cx="7044510" cy="5050781"/>
          </a:xfrm>
        </p:spPr>
      </p:pic>
      <p:sp>
        <p:nvSpPr>
          <p:cNvPr id="5" name="TextBox 4"/>
          <p:cNvSpPr txBox="1"/>
          <p:nvPr/>
        </p:nvSpPr>
        <p:spPr>
          <a:xfrm>
            <a:off x="1066800" y="4419600"/>
            <a:ext cx="6580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dirty="0" smtClean="0">
                <a:solidFill>
                  <a:srgbClr val="FF0000"/>
                </a:solidFill>
              </a:rPr>
              <a:t>Όχι από τις «μεγάλες»    πράξεις των γονιών</a:t>
            </a:r>
            <a:endParaRPr lang="el-G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7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αλλά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081555" cy="4419600"/>
          </a:xfrm>
        </p:spPr>
      </p:pic>
      <p:sp>
        <p:nvSpPr>
          <p:cNvPr id="5" name="TextBox 4"/>
          <p:cNvSpPr txBox="1"/>
          <p:nvPr/>
        </p:nvSpPr>
        <p:spPr>
          <a:xfrm>
            <a:off x="1600200" y="4426031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solidFill>
                  <a:srgbClr val="002060"/>
                </a:solidFill>
              </a:rPr>
              <a:t>Από τις μικρές καθημερινές πράξεις</a:t>
            </a:r>
            <a:endParaRPr lang="el-GR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7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Αυτό σημαίνει ότι διαμορφωνόμαστε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 τρόπο ανεπαίσθητο, ασυνείδητο, που δεν έχει υποστεί σε γνωστική επεξεργασία</a:t>
            </a:r>
          </a:p>
          <a:p>
            <a:endParaRPr lang="el-GR" dirty="0"/>
          </a:p>
          <a:p>
            <a:r>
              <a:rPr lang="el-GR" dirty="0" smtClean="0"/>
              <a:t>Η οικειότητα και σταθερότητα που εγκαθιστά η ρουτίνα  θεωρείται δεδομένη και άρα σχήματα συμπεριφορών επαναλαμβάνονται και μεταφέρονται από γενιά σε γενιά.</a:t>
            </a:r>
          </a:p>
        </p:txBody>
      </p:sp>
    </p:spTree>
    <p:extLst>
      <p:ext uri="{BB962C8B-B14F-4D97-AF65-F5344CB8AC3E}">
        <p14:creationId xmlns:p14="http://schemas.microsoft.com/office/powerpoint/2010/main" val="263790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394</Words>
  <Application>Microsoft Office PowerPoint</Application>
  <PresentationFormat>On-screen Show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Oι μικρές στιγμές της καθημερινότητας μας  είναι πράγματι μικρές;    Δήμητρα Σταύρου  Ψυχολόγος </vt:lpstr>
      <vt:lpstr> Το στυλ ζωής μας και πώς το υιοθετούν τα παιδιά μας</vt:lpstr>
      <vt:lpstr> Οι θετικές όψεις της ρουτίνας</vt:lpstr>
      <vt:lpstr>Η ρουτίνα απαρτίζεται από συνήθειες</vt:lpstr>
      <vt:lpstr>Να πώς περνούμε οι περισσότεροι Έλληνες σήμερα τον καθημερινό χρόνο μας</vt:lpstr>
      <vt:lpstr>Η δύναμη της καθημερινότητας στην Ελλάδα από την έρευνα της P &amp; G</vt:lpstr>
      <vt:lpstr>Έτσι, ο τρόπος ζωής των παιδιών διαμορφώνεται</vt:lpstr>
      <vt:lpstr>αλλά</vt:lpstr>
      <vt:lpstr>Αυτό σημαίνει ότι διαμορφωνόμαστε </vt:lpstr>
      <vt:lpstr>Τα διαφορετικά μοντέλα καθημερινότητας καθορίζουν:</vt:lpstr>
      <vt:lpstr>Οι μικρές στιγμές της ρουτίνας μας περνούν από γενιά σε γενιά</vt:lpstr>
      <vt:lpstr>Δηλαδή…  αναπαράγουμε</vt:lpstr>
      <vt:lpstr>Και ποιο είναι το ωφέλιμο;</vt:lpstr>
      <vt:lpstr>Οι δραστηριότητες της καθημερινότητας που σχετίζονται με ικανοποίηση είναι</vt:lpstr>
      <vt:lpstr>Πράξεις που μας κάνουν ευτυχισμένους μέσα στη μέρα</vt:lpstr>
      <vt:lpstr>Κι αν κάτι άλλαζε στην καθημερινότητα αυτό θα ήταν:</vt:lpstr>
      <vt:lpstr>Αντικείμενα της καθημερινότητας προσαρμόζονται αλλά και σχετίζονται με τον τρόπο ζωής μας</vt:lpstr>
      <vt:lpstr>Το ίδιο γίνεται και με την επιλογή των προϊόντων</vt:lpstr>
      <vt:lpstr>Τα μικρά μεγάλα της ρουτίνας</vt:lpstr>
      <vt:lpstr>Σκεφτείτε λίγο τις παρακάτω ερωτήσεις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Δημητρα</dc:creator>
  <cp:lastModifiedBy>Kelly Koufopoulou</cp:lastModifiedBy>
  <cp:revision>29</cp:revision>
  <dcterms:created xsi:type="dcterms:W3CDTF">2006-08-16T00:00:00Z</dcterms:created>
  <dcterms:modified xsi:type="dcterms:W3CDTF">2013-05-15T08:27:33Z</dcterms:modified>
</cp:coreProperties>
</file>